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DM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DMSans-regular.fntdata"/><Relationship Id="rId25" Type="http://schemas.openxmlformats.org/officeDocument/2006/relationships/slide" Target="slides/slide19.xml"/><Relationship Id="rId28" Type="http://schemas.openxmlformats.org/officeDocument/2006/relationships/font" Target="fonts/DMSans-italic.fntdata"/><Relationship Id="rId27" Type="http://schemas.openxmlformats.org/officeDocument/2006/relationships/font" Target="fonts/DM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DMSans-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afb1b98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afb1b98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title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92014497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92014497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b1f74662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b1f74662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b1f74662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b1f74662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b1f74662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b1f74662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b875716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b875716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5759c74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5759c74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9201449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9201449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568d951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568d95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568d951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568d951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568d951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68d951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afb1b98f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afb1b98f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team and mission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afb1b98f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afb1b98f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problem (There are already ways people read and share news out there, but in our needfinding and EP testing we saw people who were unenergized and feeling hopeless. When you read the news a common feeling you get is “what can I do about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afb1b98f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afb1b98f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solution (We are the thing you can do about it. idea is to get offline!!!)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afb1b98f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afb1b98f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name and value proposition. With our app, you can see the changes happening in your communities and contribute to it, and it’s just an extra no-frills layer on top of the news-reading experience.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afb1b98f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afb1b98f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b1f74662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b1f74662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b1f74662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b1f74662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9201449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9201449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11.png"/><Relationship Id="rId5"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png"/><Relationship Id="rId10" Type="http://schemas.openxmlformats.org/officeDocument/2006/relationships/image" Target="../media/image26.png"/><Relationship Id="rId9" Type="http://schemas.openxmlformats.org/officeDocument/2006/relationships/image" Target="../media/image24.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25.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p:nvPr/>
        </p:nvSpPr>
        <p:spPr>
          <a:xfrm>
            <a:off x="4035125" y="0"/>
            <a:ext cx="5108700" cy="51435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25"/>
          <p:cNvPicPr preferRelativeResize="0"/>
          <p:nvPr/>
        </p:nvPicPr>
        <p:blipFill rotWithShape="1">
          <a:blip r:embed="rId3">
            <a:alphaModFix/>
          </a:blip>
          <a:srcRect b="0" l="13038" r="19789" t="48796"/>
          <a:stretch/>
        </p:blipFill>
        <p:spPr>
          <a:xfrm rot="-3632331">
            <a:off x="-504249" y="-908739"/>
            <a:ext cx="3740549" cy="3234127"/>
          </a:xfrm>
          <a:prstGeom prst="rect">
            <a:avLst/>
          </a:prstGeom>
          <a:noFill/>
          <a:ln>
            <a:noFill/>
          </a:ln>
        </p:spPr>
      </p:pic>
      <p:pic>
        <p:nvPicPr>
          <p:cNvPr id="101" name="Google Shape;101;p25"/>
          <p:cNvPicPr preferRelativeResize="0"/>
          <p:nvPr/>
        </p:nvPicPr>
        <p:blipFill rotWithShape="1">
          <a:blip r:embed="rId4">
            <a:alphaModFix/>
          </a:blip>
          <a:srcRect b="47354" l="4508" r="11380" t="0"/>
          <a:stretch/>
        </p:blipFill>
        <p:spPr>
          <a:xfrm rot="751481">
            <a:off x="-608678" y="3196568"/>
            <a:ext cx="4535531" cy="2707838"/>
          </a:xfrm>
          <a:prstGeom prst="rect">
            <a:avLst/>
          </a:prstGeom>
          <a:noFill/>
          <a:ln>
            <a:noFill/>
          </a:ln>
        </p:spPr>
      </p:pic>
      <p:sp>
        <p:nvSpPr>
          <p:cNvPr id="102" name="Google Shape;102;p25"/>
          <p:cNvSpPr txBox="1"/>
          <p:nvPr>
            <p:ph idx="4294967295" type="ctrTitle"/>
          </p:nvPr>
        </p:nvSpPr>
        <p:spPr>
          <a:xfrm>
            <a:off x="4260405" y="2292225"/>
            <a:ext cx="4273800" cy="1370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000000"/>
                </a:solidFill>
                <a:latin typeface="DM Sans"/>
                <a:ea typeface="DM Sans"/>
                <a:cs typeface="DM Sans"/>
                <a:sym typeface="DM Sans"/>
              </a:rPr>
              <a:t>Digital Democracy</a:t>
            </a:r>
            <a:r>
              <a:rPr lang="en" sz="2800">
                <a:solidFill>
                  <a:srgbClr val="000000"/>
                </a:solidFill>
                <a:latin typeface="DM Sans"/>
                <a:ea typeface="DM Sans"/>
                <a:cs typeface="DM Sans"/>
                <a:sym typeface="DM Sans"/>
              </a:rPr>
              <a:t>:</a:t>
            </a:r>
            <a:endParaRPr sz="280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rPr b="1" lang="en">
                <a:solidFill>
                  <a:srgbClr val="000000"/>
                </a:solidFill>
                <a:latin typeface="DM Sans"/>
                <a:ea typeface="DM Sans"/>
                <a:cs typeface="DM Sans"/>
                <a:sym typeface="DM Sans"/>
              </a:rPr>
              <a:t>First Task Hi-Fi </a:t>
            </a:r>
            <a:r>
              <a:rPr b="1" lang="en">
                <a:solidFill>
                  <a:srgbClr val="000000"/>
                </a:solidFill>
                <a:latin typeface="DM Sans"/>
                <a:ea typeface="DM Sans"/>
                <a:cs typeface="DM Sans"/>
                <a:sym typeface="DM Sans"/>
              </a:rPr>
              <a:t>Prototype</a:t>
            </a:r>
            <a:endParaRPr b="1" sz="2800">
              <a:solidFill>
                <a:srgbClr val="000000"/>
              </a:solidFill>
              <a:latin typeface="DM Sans"/>
              <a:ea typeface="DM Sans"/>
              <a:cs typeface="DM Sans"/>
              <a:sym typeface="DM Sans"/>
            </a:endParaRPr>
          </a:p>
        </p:txBody>
      </p:sp>
      <p:sp>
        <p:nvSpPr>
          <p:cNvPr id="103" name="Google Shape;103;p25"/>
          <p:cNvSpPr txBox="1"/>
          <p:nvPr>
            <p:ph idx="4294967295" type="ctrTitle"/>
          </p:nvPr>
        </p:nvSpPr>
        <p:spPr>
          <a:xfrm>
            <a:off x="4260400" y="3823650"/>
            <a:ext cx="3037500" cy="6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DM Sans"/>
                <a:ea typeface="DM Sans"/>
                <a:cs typeface="DM Sans"/>
                <a:sym typeface="DM Sans"/>
              </a:rPr>
              <a:t>Sharewaves</a:t>
            </a:r>
            <a:endParaRPr sz="2000">
              <a:solidFill>
                <a:srgbClr val="000000"/>
              </a:solidFill>
              <a:latin typeface="DM Sans"/>
              <a:ea typeface="DM Sans"/>
              <a:cs typeface="DM Sans"/>
              <a:sym typeface="DM Sans"/>
            </a:endParaRPr>
          </a:p>
          <a:p>
            <a:pPr indent="0" lvl="0" marL="0" rtl="0" algn="l">
              <a:spcBef>
                <a:spcPts val="0"/>
              </a:spcBef>
              <a:spcAft>
                <a:spcPts val="0"/>
              </a:spcAft>
              <a:buNone/>
            </a:pPr>
            <a:r>
              <a:rPr lang="en" sz="1400">
                <a:solidFill>
                  <a:srgbClr val="000000"/>
                </a:solidFill>
                <a:latin typeface="DM Sans"/>
                <a:ea typeface="DM Sans"/>
                <a:cs typeface="DM Sans"/>
                <a:sym typeface="DM Sans"/>
              </a:rPr>
              <a:t>Garrick F. | Gen S. | Grace W.</a:t>
            </a:r>
            <a:endParaRPr sz="1400">
              <a:solidFill>
                <a:srgbClr val="000000"/>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4"/>
          <p:cNvSpPr txBox="1"/>
          <p:nvPr>
            <p:ph idx="1" type="body"/>
          </p:nvPr>
        </p:nvSpPr>
        <p:spPr>
          <a:xfrm>
            <a:off x="5357825" y="449450"/>
            <a:ext cx="3474600" cy="41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Feedback:</a:t>
            </a:r>
            <a:r>
              <a:rPr lang="en">
                <a:latin typeface="DM Sans"/>
                <a:ea typeface="DM Sans"/>
                <a:cs typeface="DM Sans"/>
                <a:sym typeface="DM Sans"/>
              </a:rPr>
              <a:t> Users wanted to distinguish types of pins and content creator on the map.</a:t>
            </a:r>
            <a:endParaRPr>
              <a:latin typeface="DM Sans"/>
              <a:ea typeface="DM Sans"/>
              <a:cs typeface="DM Sans"/>
              <a:sym typeface="DM Sans"/>
            </a:endParaRPr>
          </a:p>
          <a:p>
            <a:pPr indent="0" lvl="0" marL="0" rtl="0" algn="l">
              <a:spcBef>
                <a:spcPts val="1600"/>
              </a:spcBef>
              <a:spcAft>
                <a:spcPts val="0"/>
              </a:spcAft>
              <a:buNone/>
            </a:pPr>
            <a:r>
              <a:t/>
            </a:r>
            <a:endParaRPr>
              <a:latin typeface="DM Sans"/>
              <a:ea typeface="DM Sans"/>
              <a:cs typeface="DM Sans"/>
              <a:sym typeface="DM Sans"/>
            </a:endParaRPr>
          </a:p>
          <a:p>
            <a:pPr indent="0" lvl="0" marL="0" rtl="0" algn="l">
              <a:spcBef>
                <a:spcPts val="1600"/>
              </a:spcBef>
              <a:spcAft>
                <a:spcPts val="1600"/>
              </a:spcAft>
              <a:buNone/>
            </a:pPr>
            <a:r>
              <a:rPr b="1" lang="en">
                <a:latin typeface="DM Sans"/>
                <a:ea typeface="DM Sans"/>
                <a:cs typeface="DM Sans"/>
                <a:sym typeface="DM Sans"/>
              </a:rPr>
              <a:t>Solution:</a:t>
            </a:r>
            <a:r>
              <a:rPr lang="en">
                <a:latin typeface="DM Sans"/>
                <a:ea typeface="DM Sans"/>
                <a:cs typeface="DM Sans"/>
                <a:sym typeface="DM Sans"/>
              </a:rPr>
              <a:t> added rounded pin for video, rounded square pin for news and used color to distinguish between “mine” and “yours” (i.e. who posted the content)</a:t>
            </a:r>
            <a:endParaRPr>
              <a:latin typeface="DM Sans"/>
              <a:ea typeface="DM Sans"/>
              <a:cs typeface="DM Sans"/>
              <a:sym typeface="DM Sans"/>
            </a:endParaRPr>
          </a:p>
        </p:txBody>
      </p:sp>
      <p:pic>
        <p:nvPicPr>
          <p:cNvPr id="184" name="Google Shape;184;p34"/>
          <p:cNvPicPr preferRelativeResize="0"/>
          <p:nvPr/>
        </p:nvPicPr>
        <p:blipFill rotWithShape="1">
          <a:blip r:embed="rId3">
            <a:alphaModFix/>
          </a:blip>
          <a:srcRect b="0" l="228" r="219" t="0"/>
          <a:stretch/>
        </p:blipFill>
        <p:spPr>
          <a:xfrm>
            <a:off x="304800" y="417425"/>
            <a:ext cx="2330149" cy="4160300"/>
          </a:xfrm>
          <a:prstGeom prst="rect">
            <a:avLst/>
          </a:prstGeom>
          <a:noFill/>
          <a:ln>
            <a:noFill/>
          </a:ln>
        </p:spPr>
      </p:pic>
      <p:pic>
        <p:nvPicPr>
          <p:cNvPr id="185" name="Google Shape;185;p34"/>
          <p:cNvPicPr preferRelativeResize="0"/>
          <p:nvPr/>
        </p:nvPicPr>
        <p:blipFill rotWithShape="1">
          <a:blip r:embed="rId4">
            <a:alphaModFix/>
          </a:blip>
          <a:srcRect b="0" l="-7077" r="-7077" t="0"/>
          <a:stretch/>
        </p:blipFill>
        <p:spPr>
          <a:xfrm>
            <a:off x="2732950" y="417425"/>
            <a:ext cx="2330151" cy="4171699"/>
          </a:xfrm>
          <a:prstGeom prst="rect">
            <a:avLst/>
          </a:prstGeom>
          <a:noFill/>
          <a:ln>
            <a:noFill/>
          </a:ln>
        </p:spPr>
      </p:pic>
      <p:cxnSp>
        <p:nvCxnSpPr>
          <p:cNvPr id="186" name="Google Shape;186;p34"/>
          <p:cNvCxnSpPr/>
          <p:nvPr/>
        </p:nvCxnSpPr>
        <p:spPr>
          <a:xfrm>
            <a:off x="2236125" y="2580025"/>
            <a:ext cx="1518900" cy="40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0" name="Shape 190"/>
        <p:cNvGrpSpPr/>
        <p:nvPr/>
      </p:nvGrpSpPr>
      <p:grpSpPr>
        <a:xfrm>
          <a:off x="0" y="0"/>
          <a:ext cx="0" cy="0"/>
          <a:chOff x="0" y="0"/>
          <a:chExt cx="0" cy="0"/>
        </a:xfrm>
      </p:grpSpPr>
      <p:sp>
        <p:nvSpPr>
          <p:cNvPr id="191" name="Google Shape;191;p35"/>
          <p:cNvSpPr txBox="1"/>
          <p:nvPr>
            <p:ph idx="1" type="body"/>
          </p:nvPr>
        </p:nvSpPr>
        <p:spPr>
          <a:xfrm>
            <a:off x="5357825" y="449450"/>
            <a:ext cx="3474600" cy="41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Feedback: the ‘More about this source’ was distracting.</a:t>
            </a:r>
            <a:endParaRPr>
              <a:latin typeface="DM Sans"/>
              <a:ea typeface="DM Sans"/>
              <a:cs typeface="DM Sans"/>
              <a:sym typeface="DM Sans"/>
            </a:endParaRPr>
          </a:p>
          <a:p>
            <a:pPr indent="0" lvl="0" marL="0" rtl="0" algn="l">
              <a:spcBef>
                <a:spcPts val="1600"/>
              </a:spcBef>
              <a:spcAft>
                <a:spcPts val="1600"/>
              </a:spcAft>
              <a:buNone/>
            </a:pPr>
            <a:br>
              <a:rPr lang="en">
                <a:latin typeface="DM Sans"/>
                <a:ea typeface="DM Sans"/>
                <a:cs typeface="DM Sans"/>
                <a:sym typeface="DM Sans"/>
              </a:rPr>
            </a:br>
            <a:r>
              <a:rPr lang="en">
                <a:latin typeface="DM Sans"/>
                <a:ea typeface="DM Sans"/>
                <a:cs typeface="DM Sans"/>
                <a:sym typeface="DM Sans"/>
              </a:rPr>
              <a:t>Solution: changed the color of the ‘More about this source’ button to a more neutral color.</a:t>
            </a:r>
            <a:endParaRPr>
              <a:latin typeface="DM Sans"/>
              <a:ea typeface="DM Sans"/>
              <a:cs typeface="DM Sans"/>
              <a:sym typeface="DM Sans"/>
            </a:endParaRPr>
          </a:p>
        </p:txBody>
      </p:sp>
      <p:pic>
        <p:nvPicPr>
          <p:cNvPr id="192" name="Google Shape;192;p35"/>
          <p:cNvPicPr preferRelativeResize="0"/>
          <p:nvPr/>
        </p:nvPicPr>
        <p:blipFill>
          <a:blip r:embed="rId3">
            <a:alphaModFix/>
          </a:blip>
          <a:stretch>
            <a:fillRect/>
          </a:stretch>
        </p:blipFill>
        <p:spPr>
          <a:xfrm>
            <a:off x="316725" y="423162"/>
            <a:ext cx="2330151" cy="4171863"/>
          </a:xfrm>
          <a:prstGeom prst="rect">
            <a:avLst/>
          </a:prstGeom>
          <a:noFill/>
          <a:ln>
            <a:noFill/>
          </a:ln>
        </p:spPr>
      </p:pic>
      <p:pic>
        <p:nvPicPr>
          <p:cNvPr id="193" name="Google Shape;193;p35"/>
          <p:cNvPicPr preferRelativeResize="0"/>
          <p:nvPr/>
        </p:nvPicPr>
        <p:blipFill>
          <a:blip r:embed="rId4">
            <a:alphaModFix/>
          </a:blip>
          <a:stretch>
            <a:fillRect/>
          </a:stretch>
        </p:blipFill>
        <p:spPr>
          <a:xfrm>
            <a:off x="2799275" y="431225"/>
            <a:ext cx="2330150" cy="41458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7" name="Shape 197"/>
        <p:cNvGrpSpPr/>
        <p:nvPr/>
      </p:nvGrpSpPr>
      <p:grpSpPr>
        <a:xfrm>
          <a:off x="0" y="0"/>
          <a:ext cx="0" cy="0"/>
          <a:chOff x="0" y="0"/>
          <a:chExt cx="0" cy="0"/>
        </a:xfrm>
      </p:grpSpPr>
      <p:sp>
        <p:nvSpPr>
          <p:cNvPr id="198" name="Google Shape;198;p36"/>
          <p:cNvSpPr txBox="1"/>
          <p:nvPr>
            <p:ph idx="1" type="body"/>
          </p:nvPr>
        </p:nvSpPr>
        <p:spPr>
          <a:xfrm>
            <a:off x="5357825" y="449450"/>
            <a:ext cx="3474600" cy="41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Feedback: the map didn’t update to show when the pin had already been read or watched.</a:t>
            </a:r>
            <a:endParaRPr>
              <a:latin typeface="DM Sans"/>
              <a:ea typeface="DM Sans"/>
              <a:cs typeface="DM Sans"/>
              <a:sym typeface="DM Sans"/>
            </a:endParaRPr>
          </a:p>
          <a:p>
            <a:pPr indent="0" lvl="0" marL="0" rtl="0" algn="l">
              <a:spcBef>
                <a:spcPts val="1600"/>
              </a:spcBef>
              <a:spcAft>
                <a:spcPts val="0"/>
              </a:spcAft>
              <a:buNone/>
            </a:pPr>
            <a:r>
              <a:t/>
            </a:r>
            <a:endParaRPr>
              <a:latin typeface="DM Sans"/>
              <a:ea typeface="DM Sans"/>
              <a:cs typeface="DM Sans"/>
              <a:sym typeface="DM Sans"/>
            </a:endParaRPr>
          </a:p>
          <a:p>
            <a:pPr indent="0" lvl="0" marL="0" rtl="0" algn="l">
              <a:spcBef>
                <a:spcPts val="1600"/>
              </a:spcBef>
              <a:spcAft>
                <a:spcPts val="1600"/>
              </a:spcAft>
              <a:buNone/>
            </a:pPr>
            <a:r>
              <a:rPr lang="en">
                <a:latin typeface="DM Sans"/>
                <a:ea typeface="DM Sans"/>
                <a:cs typeface="DM Sans"/>
                <a:sym typeface="DM Sans"/>
              </a:rPr>
              <a:t>Solution: the pin turns smaller after the user has viewed/read the story. </a:t>
            </a:r>
            <a:endParaRPr>
              <a:latin typeface="DM Sans"/>
              <a:ea typeface="DM Sans"/>
              <a:cs typeface="DM Sans"/>
              <a:sym typeface="DM Sans"/>
            </a:endParaRPr>
          </a:p>
        </p:txBody>
      </p:sp>
      <p:pic>
        <p:nvPicPr>
          <p:cNvPr id="199" name="Google Shape;199;p36"/>
          <p:cNvPicPr preferRelativeResize="0"/>
          <p:nvPr/>
        </p:nvPicPr>
        <p:blipFill>
          <a:blip r:embed="rId3">
            <a:alphaModFix/>
          </a:blip>
          <a:stretch>
            <a:fillRect/>
          </a:stretch>
        </p:blipFill>
        <p:spPr>
          <a:xfrm>
            <a:off x="354185" y="499349"/>
            <a:ext cx="2255240" cy="4046174"/>
          </a:xfrm>
          <a:prstGeom prst="rect">
            <a:avLst/>
          </a:prstGeom>
          <a:noFill/>
          <a:ln>
            <a:noFill/>
          </a:ln>
        </p:spPr>
      </p:pic>
      <p:pic>
        <p:nvPicPr>
          <p:cNvPr id="200" name="Google Shape;200;p36"/>
          <p:cNvPicPr preferRelativeResize="0"/>
          <p:nvPr/>
        </p:nvPicPr>
        <p:blipFill rotWithShape="1">
          <a:blip r:embed="rId4">
            <a:alphaModFix/>
          </a:blip>
          <a:srcRect b="25229" l="51302" r="33650" t="31021"/>
          <a:stretch/>
        </p:blipFill>
        <p:spPr>
          <a:xfrm>
            <a:off x="2726525" y="499350"/>
            <a:ext cx="2226470" cy="4046175"/>
          </a:xfrm>
          <a:prstGeom prst="rect">
            <a:avLst/>
          </a:prstGeom>
          <a:noFill/>
          <a:ln>
            <a:noFill/>
          </a:ln>
        </p:spPr>
      </p:pic>
      <p:cxnSp>
        <p:nvCxnSpPr>
          <p:cNvPr id="201" name="Google Shape;201;p36"/>
          <p:cNvCxnSpPr/>
          <p:nvPr/>
        </p:nvCxnSpPr>
        <p:spPr>
          <a:xfrm>
            <a:off x="1559725" y="2416975"/>
            <a:ext cx="2143200" cy="47700"/>
          </a:xfrm>
          <a:prstGeom prst="straightConnector1">
            <a:avLst/>
          </a:prstGeom>
          <a:noFill/>
          <a:ln cap="flat" cmpd="sng" w="9525">
            <a:solidFill>
              <a:schemeClr val="dk2"/>
            </a:solidFill>
            <a:prstDash val="solid"/>
            <a:round/>
            <a:headEnd len="med" w="med" type="none"/>
            <a:tailEnd len="med" w="med" type="triangle"/>
          </a:ln>
        </p:spPr>
      </p:cxnSp>
      <p:pic>
        <p:nvPicPr>
          <p:cNvPr id="202" name="Google Shape;202;p36"/>
          <p:cNvPicPr preferRelativeResize="0"/>
          <p:nvPr/>
        </p:nvPicPr>
        <p:blipFill rotWithShape="1">
          <a:blip r:embed="rId3">
            <a:alphaModFix/>
          </a:blip>
          <a:srcRect b="47247" l="39954" r="41356" t="42335"/>
          <a:stretch/>
        </p:blipFill>
        <p:spPr>
          <a:xfrm>
            <a:off x="3603650" y="2247625"/>
            <a:ext cx="324125" cy="324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6" name="Shape 206"/>
        <p:cNvGrpSpPr/>
        <p:nvPr/>
      </p:nvGrpSpPr>
      <p:grpSpPr>
        <a:xfrm>
          <a:off x="0" y="0"/>
          <a:ext cx="0" cy="0"/>
          <a:chOff x="0" y="0"/>
          <a:chExt cx="0" cy="0"/>
        </a:xfrm>
      </p:grpSpPr>
      <p:sp>
        <p:nvSpPr>
          <p:cNvPr id="207" name="Google Shape;207;p37"/>
          <p:cNvSpPr txBox="1"/>
          <p:nvPr>
            <p:ph idx="1" type="body"/>
          </p:nvPr>
        </p:nvSpPr>
        <p:spPr>
          <a:xfrm>
            <a:off x="5346025" y="697650"/>
            <a:ext cx="3474600" cy="39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Feedback: the image used to represent a news article was confusing because it wasn’t congruent with the pop-up; users were also expecting to see an article.</a:t>
            </a:r>
            <a:endParaRPr>
              <a:latin typeface="DM Sans"/>
              <a:ea typeface="DM Sans"/>
              <a:cs typeface="DM Sans"/>
              <a:sym typeface="DM Sans"/>
            </a:endParaRPr>
          </a:p>
          <a:p>
            <a:pPr indent="0" lvl="0" marL="0" rtl="0" algn="l">
              <a:spcBef>
                <a:spcPts val="1600"/>
              </a:spcBef>
              <a:spcAft>
                <a:spcPts val="0"/>
              </a:spcAft>
              <a:buNone/>
            </a:pPr>
            <a:r>
              <a:t/>
            </a:r>
            <a:endParaRPr>
              <a:latin typeface="DM Sans"/>
              <a:ea typeface="DM Sans"/>
              <a:cs typeface="DM Sans"/>
              <a:sym typeface="DM Sans"/>
            </a:endParaRPr>
          </a:p>
          <a:p>
            <a:pPr indent="0" lvl="0" marL="0" rtl="0" algn="l">
              <a:spcBef>
                <a:spcPts val="1600"/>
              </a:spcBef>
              <a:spcAft>
                <a:spcPts val="1600"/>
              </a:spcAft>
              <a:buNone/>
            </a:pPr>
            <a:r>
              <a:rPr lang="en">
                <a:latin typeface="DM Sans"/>
                <a:ea typeface="DM Sans"/>
                <a:cs typeface="DM Sans"/>
                <a:sym typeface="DM Sans"/>
              </a:rPr>
              <a:t>Solution: changed the ‘website’ displayed to an article that was more relevant to the initial pop-up. </a:t>
            </a:r>
            <a:endParaRPr>
              <a:latin typeface="DM Sans"/>
              <a:ea typeface="DM Sans"/>
              <a:cs typeface="DM Sans"/>
              <a:sym typeface="DM Sans"/>
            </a:endParaRPr>
          </a:p>
        </p:txBody>
      </p:sp>
      <p:pic>
        <p:nvPicPr>
          <p:cNvPr id="208" name="Google Shape;208;p37"/>
          <p:cNvPicPr preferRelativeResize="0"/>
          <p:nvPr/>
        </p:nvPicPr>
        <p:blipFill>
          <a:blip r:embed="rId3">
            <a:alphaModFix/>
          </a:blip>
          <a:stretch>
            <a:fillRect/>
          </a:stretch>
        </p:blipFill>
        <p:spPr>
          <a:xfrm>
            <a:off x="2781100" y="527200"/>
            <a:ext cx="2193982" cy="3989050"/>
          </a:xfrm>
          <a:prstGeom prst="rect">
            <a:avLst/>
          </a:prstGeom>
          <a:noFill/>
          <a:ln>
            <a:noFill/>
          </a:ln>
        </p:spPr>
      </p:pic>
      <p:pic>
        <p:nvPicPr>
          <p:cNvPr id="209" name="Google Shape;209;p37"/>
          <p:cNvPicPr preferRelativeResize="0"/>
          <p:nvPr/>
        </p:nvPicPr>
        <p:blipFill>
          <a:blip r:embed="rId4">
            <a:alphaModFix/>
          </a:blip>
          <a:stretch>
            <a:fillRect/>
          </a:stretch>
        </p:blipFill>
        <p:spPr>
          <a:xfrm>
            <a:off x="384875" y="512000"/>
            <a:ext cx="2222776" cy="3989050"/>
          </a:xfrm>
          <a:prstGeom prst="rect">
            <a:avLst/>
          </a:prstGeom>
          <a:noFill/>
          <a:ln>
            <a:noFill/>
          </a:ln>
        </p:spPr>
      </p:pic>
      <p:cxnSp>
        <p:nvCxnSpPr>
          <p:cNvPr id="210" name="Google Shape;210;p37"/>
          <p:cNvCxnSpPr/>
          <p:nvPr/>
        </p:nvCxnSpPr>
        <p:spPr>
          <a:xfrm flipH="1" rot="10800000">
            <a:off x="2131250" y="1666750"/>
            <a:ext cx="666600" cy="357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8"/>
          <p:cNvSpPr txBox="1"/>
          <p:nvPr>
            <p:ph idx="1" type="body"/>
          </p:nvPr>
        </p:nvSpPr>
        <p:spPr>
          <a:xfrm>
            <a:off x="189913" y="2988275"/>
            <a:ext cx="4273200" cy="201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latin typeface="DM Sans"/>
                <a:ea typeface="DM Sans"/>
                <a:cs typeface="DM Sans"/>
                <a:sym typeface="DM Sans"/>
              </a:rPr>
              <a:t>Feedback: Wave icon appeared clickable, no way to go back to see wave events, wish for context/textual menus and information about how actions are filling the pressure meter</a:t>
            </a:r>
            <a:endParaRPr>
              <a:latin typeface="DM Sans"/>
              <a:ea typeface="DM Sans"/>
              <a:cs typeface="DM Sans"/>
              <a:sym typeface="DM Sans"/>
            </a:endParaRPr>
          </a:p>
        </p:txBody>
      </p:sp>
      <p:pic>
        <p:nvPicPr>
          <p:cNvPr id="216" name="Google Shape;216;p38"/>
          <p:cNvPicPr preferRelativeResize="0"/>
          <p:nvPr/>
        </p:nvPicPr>
        <p:blipFill rotWithShape="1">
          <a:blip r:embed="rId3">
            <a:alphaModFix/>
          </a:blip>
          <a:srcRect b="0" l="0" r="0" t="0"/>
          <a:stretch/>
        </p:blipFill>
        <p:spPr>
          <a:xfrm>
            <a:off x="81000" y="199075"/>
            <a:ext cx="8981999" cy="2372676"/>
          </a:xfrm>
          <a:prstGeom prst="rect">
            <a:avLst/>
          </a:prstGeom>
          <a:noFill/>
          <a:ln>
            <a:noFill/>
          </a:ln>
        </p:spPr>
      </p:pic>
      <p:sp>
        <p:nvSpPr>
          <p:cNvPr id="217" name="Google Shape;217;p38"/>
          <p:cNvSpPr txBox="1"/>
          <p:nvPr>
            <p:ph idx="1" type="body"/>
          </p:nvPr>
        </p:nvSpPr>
        <p:spPr>
          <a:xfrm>
            <a:off x="4680888" y="2988275"/>
            <a:ext cx="4273200" cy="201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latin typeface="DM Sans"/>
                <a:ea typeface="DM Sans"/>
                <a:cs typeface="DM Sans"/>
                <a:sym typeface="DM Sans"/>
              </a:rPr>
              <a:t>Solution: Wave icon grayed out, add menu with option to go back and see active wave events, provide mini-feed underneath pressure meter</a:t>
            </a:r>
            <a:endParaRPr>
              <a:latin typeface="DM Sans"/>
              <a:ea typeface="DM Sans"/>
              <a:cs typeface="DM Sans"/>
              <a:sym typeface="DM Sans"/>
            </a:endParaRPr>
          </a:p>
        </p:txBody>
      </p:sp>
      <p:cxnSp>
        <p:nvCxnSpPr>
          <p:cNvPr id="218" name="Google Shape;218;p38"/>
          <p:cNvCxnSpPr/>
          <p:nvPr/>
        </p:nvCxnSpPr>
        <p:spPr>
          <a:xfrm flipH="1">
            <a:off x="4491375" y="815000"/>
            <a:ext cx="3504600" cy="733500"/>
          </a:xfrm>
          <a:prstGeom prst="curvedConnector3">
            <a:avLst>
              <a:gd fmla="val 50000" name="adj1"/>
            </a:avLst>
          </a:prstGeom>
          <a:noFill/>
          <a:ln cap="flat" cmpd="sng" w="19050">
            <a:solidFill>
              <a:schemeClr val="dk2"/>
            </a:solidFill>
            <a:prstDash val="solid"/>
            <a:round/>
            <a:headEnd len="med" w="med" type="oval"/>
            <a:tailEnd len="med" w="med" type="stealth"/>
          </a:ln>
        </p:spPr>
      </p:cxnSp>
      <p:cxnSp>
        <p:nvCxnSpPr>
          <p:cNvPr id="219" name="Google Shape;219;p38"/>
          <p:cNvCxnSpPr/>
          <p:nvPr/>
        </p:nvCxnSpPr>
        <p:spPr>
          <a:xfrm>
            <a:off x="6900275" y="443725"/>
            <a:ext cx="815100" cy="244500"/>
          </a:xfrm>
          <a:prstGeom prst="curvedConnector3">
            <a:avLst>
              <a:gd fmla="val 50000" name="adj1"/>
            </a:avLst>
          </a:prstGeom>
          <a:noFill/>
          <a:ln cap="flat" cmpd="sng" w="19050">
            <a:solidFill>
              <a:schemeClr val="dk2"/>
            </a:solidFill>
            <a:prstDash val="solid"/>
            <a:round/>
            <a:headEnd len="med" w="med" type="oval"/>
            <a:tailEnd len="med" w="med" type="stealth"/>
          </a:ln>
        </p:spPr>
      </p:cxnSp>
      <p:cxnSp>
        <p:nvCxnSpPr>
          <p:cNvPr id="220" name="Google Shape;220;p38"/>
          <p:cNvCxnSpPr/>
          <p:nvPr/>
        </p:nvCxnSpPr>
        <p:spPr>
          <a:xfrm flipH="1" rot="10800000">
            <a:off x="5849825" y="1946975"/>
            <a:ext cx="1838400" cy="498000"/>
          </a:xfrm>
          <a:prstGeom prst="curvedConnector3">
            <a:avLst>
              <a:gd fmla="val 50000" name="adj1"/>
            </a:avLst>
          </a:prstGeom>
          <a:noFill/>
          <a:ln cap="flat" cmpd="sng" w="19050">
            <a:solidFill>
              <a:schemeClr val="dk2"/>
            </a:solidFill>
            <a:prstDash val="solid"/>
            <a:round/>
            <a:headEnd len="med" w="med" type="oval"/>
            <a:tailEnd len="med" w="med" type="stealth"/>
          </a:ln>
        </p:spPr>
      </p:cxnSp>
      <p:cxnSp>
        <p:nvCxnSpPr>
          <p:cNvPr id="221" name="Google Shape;221;p38"/>
          <p:cNvCxnSpPr/>
          <p:nvPr/>
        </p:nvCxnSpPr>
        <p:spPr>
          <a:xfrm>
            <a:off x="1285875" y="1263163"/>
            <a:ext cx="507000" cy="244500"/>
          </a:xfrm>
          <a:prstGeom prst="curvedConnector3">
            <a:avLst>
              <a:gd fmla="val 50000" name="adj1"/>
            </a:avLst>
          </a:prstGeom>
          <a:noFill/>
          <a:ln cap="flat" cmpd="sng" w="19050">
            <a:solidFill>
              <a:schemeClr val="dk2"/>
            </a:solidFill>
            <a:prstDash val="solid"/>
            <a:round/>
            <a:headEnd len="med" w="med" type="oval"/>
            <a:tailEnd len="med" w="med" type="stealth"/>
          </a:ln>
        </p:spPr>
      </p:cxnSp>
      <p:cxnSp>
        <p:nvCxnSpPr>
          <p:cNvPr id="222" name="Google Shape;222;p38"/>
          <p:cNvCxnSpPr/>
          <p:nvPr/>
        </p:nvCxnSpPr>
        <p:spPr>
          <a:xfrm>
            <a:off x="2789075" y="1263163"/>
            <a:ext cx="507000" cy="244500"/>
          </a:xfrm>
          <a:prstGeom prst="curvedConnector3">
            <a:avLst>
              <a:gd fmla="val 50000" name="adj1"/>
            </a:avLst>
          </a:prstGeom>
          <a:noFill/>
          <a:ln cap="flat" cmpd="sng" w="19050">
            <a:solidFill>
              <a:schemeClr val="dk2"/>
            </a:solidFill>
            <a:prstDash val="solid"/>
            <a:round/>
            <a:headEnd len="med" w="med" type="oval"/>
            <a:tailEnd len="med" w="med" type="stealth"/>
          </a:ln>
        </p:spPr>
      </p:cxnSp>
      <p:cxnSp>
        <p:nvCxnSpPr>
          <p:cNvPr id="223" name="Google Shape;223;p38"/>
          <p:cNvCxnSpPr/>
          <p:nvPr/>
        </p:nvCxnSpPr>
        <p:spPr>
          <a:xfrm flipH="1" rot="10800000">
            <a:off x="4373775" y="1765788"/>
            <a:ext cx="3323400" cy="683700"/>
          </a:xfrm>
          <a:prstGeom prst="curvedConnector3">
            <a:avLst>
              <a:gd fmla="val 64305" name="adj1"/>
            </a:avLst>
          </a:prstGeom>
          <a:noFill/>
          <a:ln cap="flat" cmpd="sng" w="19050">
            <a:solidFill>
              <a:schemeClr val="dk2"/>
            </a:solidFill>
            <a:prstDash val="solid"/>
            <a:round/>
            <a:headEnd len="med" w="med" type="oval"/>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9"/>
          <p:cNvSpPr txBox="1"/>
          <p:nvPr>
            <p:ph idx="1" type="body"/>
          </p:nvPr>
        </p:nvSpPr>
        <p:spPr>
          <a:xfrm>
            <a:off x="311700" y="475150"/>
            <a:ext cx="8520600" cy="45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A few more comments: </a:t>
            </a:r>
            <a:endParaRPr b="1">
              <a:latin typeface="DM Sans"/>
              <a:ea typeface="DM Sans"/>
              <a:cs typeface="DM Sans"/>
              <a:sym typeface="DM Sans"/>
            </a:endParaRPr>
          </a:p>
          <a:p>
            <a:pPr indent="-342900" lvl="0" marL="457200" rtl="0" algn="l">
              <a:spcBef>
                <a:spcPts val="1600"/>
              </a:spcBef>
              <a:spcAft>
                <a:spcPts val="0"/>
              </a:spcAft>
              <a:buSzPts val="1800"/>
              <a:buFont typeface="DM Sans"/>
              <a:buChar char="●"/>
            </a:pPr>
            <a:r>
              <a:rPr lang="en">
                <a:latin typeface="DM Sans"/>
                <a:ea typeface="DM Sans"/>
                <a:cs typeface="DM Sans"/>
                <a:sym typeface="DM Sans"/>
              </a:rPr>
              <a:t>Visibility of system status (</a:t>
            </a:r>
            <a:r>
              <a:rPr lang="en">
                <a:latin typeface="DM Sans"/>
                <a:ea typeface="DM Sans"/>
                <a:cs typeface="DM Sans"/>
                <a:sym typeface="DM Sans"/>
              </a:rPr>
              <a:t>Severity 3): nothing indicates how the map shown is determined. How far does the map go? </a:t>
            </a:r>
            <a:endParaRPr>
              <a:latin typeface="DM Sans"/>
              <a:ea typeface="DM Sans"/>
              <a:cs typeface="DM Sans"/>
              <a:sym typeface="DM Sans"/>
            </a:endParaRPr>
          </a:p>
          <a:p>
            <a:pPr indent="-342900" lvl="1" marL="914400" rtl="0" algn="l">
              <a:spcBef>
                <a:spcPts val="1600"/>
              </a:spcBef>
              <a:spcAft>
                <a:spcPts val="0"/>
              </a:spcAft>
              <a:buSzPts val="1800"/>
              <a:buFont typeface="DM Sans"/>
              <a:buChar char="○"/>
            </a:pPr>
            <a:r>
              <a:rPr lang="en" sz="1800">
                <a:latin typeface="DM Sans"/>
                <a:ea typeface="DM Sans"/>
                <a:cs typeface="DM Sans"/>
                <a:sym typeface="DM Sans"/>
              </a:rPr>
              <a:t>We want to emphasize local stories, but are considering allowing the user to scroll and explore areas by moving the map.</a:t>
            </a:r>
            <a:endParaRPr sz="1800">
              <a:latin typeface="DM Sans"/>
              <a:ea typeface="DM Sans"/>
              <a:cs typeface="DM Sans"/>
              <a:sym typeface="DM Sans"/>
            </a:endParaRPr>
          </a:p>
          <a:p>
            <a:pPr indent="-342900" lvl="0" marL="457200" rtl="0" algn="l">
              <a:spcBef>
                <a:spcPts val="1600"/>
              </a:spcBef>
              <a:spcAft>
                <a:spcPts val="0"/>
              </a:spcAft>
              <a:buSzPts val="1800"/>
              <a:buFont typeface="DM Sans"/>
              <a:buChar char="●"/>
            </a:pPr>
            <a:r>
              <a:rPr lang="en">
                <a:latin typeface="DM Sans"/>
                <a:ea typeface="DM Sans"/>
                <a:cs typeface="DM Sans"/>
                <a:sym typeface="DM Sans"/>
              </a:rPr>
              <a:t>Aesthetic and minimalist design (Severity 1): UI can be obstructive to the view of the map and pins, ex) the “+” button is pretty big.</a:t>
            </a:r>
            <a:endParaRPr>
              <a:latin typeface="DM Sans"/>
              <a:ea typeface="DM Sans"/>
              <a:cs typeface="DM Sans"/>
              <a:sym typeface="DM Sans"/>
            </a:endParaRPr>
          </a:p>
          <a:p>
            <a:pPr indent="-342900" lvl="1" marL="914400" rtl="0" algn="l">
              <a:spcBef>
                <a:spcPts val="1600"/>
              </a:spcBef>
              <a:spcAft>
                <a:spcPts val="1600"/>
              </a:spcAft>
              <a:buSzPts val="1800"/>
              <a:buFont typeface="DM Sans"/>
              <a:buChar char="○"/>
            </a:pPr>
            <a:r>
              <a:rPr lang="en" sz="1800">
                <a:latin typeface="DM Sans"/>
                <a:ea typeface="DM Sans"/>
                <a:cs typeface="DM Sans"/>
                <a:sym typeface="DM Sans"/>
              </a:rPr>
              <a:t>We experimented with a smaller one, but felt like it would be too difficult to click on and interact with. We want to be clear about what elements the user should interact with.</a:t>
            </a:r>
            <a:endParaRPr sz="180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0"/>
          <p:cNvSpPr txBox="1"/>
          <p:nvPr>
            <p:ph idx="1" type="body"/>
          </p:nvPr>
        </p:nvSpPr>
        <p:spPr>
          <a:xfrm>
            <a:off x="311700" y="582050"/>
            <a:ext cx="8520600" cy="4413900"/>
          </a:xfrm>
          <a:prstGeom prst="rect">
            <a:avLst/>
          </a:prstGeom>
        </p:spPr>
        <p:txBody>
          <a:bodyPr anchorCtr="0" anchor="t" bIns="91425" lIns="91425" spcFirstLastPara="1" rIns="91425" wrap="square" tIns="91425">
            <a:noAutofit/>
          </a:bodyPr>
          <a:lstStyle/>
          <a:p>
            <a:pPr indent="-342900" lvl="1" marL="914400" rtl="0" algn="l">
              <a:spcBef>
                <a:spcPts val="0"/>
              </a:spcBef>
              <a:spcAft>
                <a:spcPts val="0"/>
              </a:spcAft>
              <a:buSzPts val="1800"/>
              <a:buFont typeface="DM Sans"/>
              <a:buChar char="○"/>
            </a:pPr>
            <a:r>
              <a:rPr lang="en" sz="1800">
                <a:latin typeface="DM Sans"/>
                <a:ea typeface="DM Sans"/>
                <a:cs typeface="DM Sans"/>
                <a:sym typeface="DM Sans"/>
              </a:rPr>
              <a:t>Confusion on ‘profiles’ vs ‘anonymous’ sharing </a:t>
            </a:r>
            <a:endParaRPr sz="1800">
              <a:latin typeface="DM Sans"/>
              <a:ea typeface="DM Sans"/>
              <a:cs typeface="DM Sans"/>
              <a:sym typeface="DM Sans"/>
            </a:endParaRPr>
          </a:p>
          <a:p>
            <a:pPr indent="-342900" lvl="2" marL="1371600" rtl="0" algn="l">
              <a:spcBef>
                <a:spcPts val="1600"/>
              </a:spcBef>
              <a:spcAft>
                <a:spcPts val="1600"/>
              </a:spcAft>
              <a:buSzPts val="1800"/>
              <a:buFont typeface="DM Sans"/>
              <a:buChar char="■"/>
            </a:pPr>
            <a:r>
              <a:rPr lang="en" sz="1800">
                <a:latin typeface="DM Sans"/>
                <a:ea typeface="DM Sans"/>
                <a:cs typeface="DM Sans"/>
                <a:sym typeface="DM Sans"/>
              </a:rPr>
              <a:t>Everyone starts as anonymous, but they will have the option to create an account later on. For our high-fi version, we won’t be working on creating profiles/accounts and first focus on our three tasks. </a:t>
            </a:r>
            <a:endParaRPr sz="180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Prototype Implementation Status</a:t>
            </a:r>
            <a:endParaRPr>
              <a:latin typeface="DM Sans"/>
              <a:ea typeface="DM Sans"/>
              <a:cs typeface="DM Sans"/>
              <a:sym typeface="DM Sans"/>
            </a:endParaRPr>
          </a:p>
        </p:txBody>
      </p:sp>
      <p:sp>
        <p:nvSpPr>
          <p:cNvPr id="239" name="Google Shape;23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M Sans"/>
              <a:buChar char="●"/>
            </a:pPr>
            <a:r>
              <a:rPr lang="en">
                <a:latin typeface="DM Sans"/>
                <a:ea typeface="DM Sans"/>
                <a:cs typeface="DM Sans"/>
                <a:sym typeface="DM Sans"/>
              </a:rPr>
              <a:t>Tools being used: </a:t>
            </a:r>
            <a:endParaRPr>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React Native + packages (e.g. Stack Navigation, React Native Camera)</a:t>
            </a:r>
            <a:endParaRPr sz="1800">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Implemented Features:</a:t>
            </a:r>
            <a:endParaRPr>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Task 1: Add News</a:t>
            </a:r>
            <a:endParaRPr sz="1800">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Basic navigation structure </a:t>
            </a:r>
            <a:endParaRPr sz="1800">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Animated pins</a:t>
            </a:r>
            <a:endParaRPr sz="1800">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Clicking on pins to show preview of stories</a:t>
            </a:r>
            <a:endParaRPr sz="1800">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Trending bar with menu </a:t>
            </a:r>
            <a:endParaRPr sz="1800">
              <a:latin typeface="DM Sans"/>
              <a:ea typeface="DM Sans"/>
              <a:cs typeface="DM Sans"/>
              <a:sym typeface="DM Sans"/>
            </a:endParaRPr>
          </a:p>
          <a:p>
            <a:pPr indent="0" lvl="0" marL="457200" rtl="0" algn="l">
              <a:spcBef>
                <a:spcPts val="1600"/>
              </a:spcBef>
              <a:spcAft>
                <a:spcPts val="1600"/>
              </a:spcAft>
              <a:buNone/>
            </a:pPr>
            <a:r>
              <a:t/>
            </a:r>
            <a:endParaRPr>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M Sans"/>
                <a:ea typeface="DM Sans"/>
                <a:cs typeface="DM Sans"/>
                <a:sym typeface="DM Sans"/>
              </a:rPr>
              <a:t>Prototype Implementation Status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
        <p:nvSpPr>
          <p:cNvPr id="245" name="Google Shape;24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M Sans"/>
              <a:buChar char="●"/>
            </a:pPr>
            <a:r>
              <a:rPr lang="en">
                <a:latin typeface="DM Sans"/>
                <a:ea typeface="DM Sans"/>
                <a:cs typeface="DM Sans"/>
                <a:sym typeface="DM Sans"/>
              </a:rPr>
              <a:t>Unimplemented features:</a:t>
            </a:r>
            <a:endParaRPr>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Ride the wave task flow</a:t>
            </a:r>
            <a:endParaRPr sz="1800">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Tutorial flow</a:t>
            </a:r>
            <a:endParaRPr sz="1800">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Making the map more dynamic / enabling scrolling, zooming in/out, etc. </a:t>
            </a:r>
            <a:endParaRPr sz="180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DM Sans"/>
                <a:ea typeface="DM Sans"/>
                <a:cs typeface="DM Sans"/>
                <a:sym typeface="DM Sans"/>
              </a:rPr>
              <a:t>Prototype Implementation Status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
        <p:nvSpPr>
          <p:cNvPr id="251" name="Google Shape;25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M Sans"/>
              <a:buChar char="●"/>
            </a:pPr>
            <a:r>
              <a:rPr lang="en">
                <a:latin typeface="DM Sans"/>
                <a:ea typeface="DM Sans"/>
                <a:cs typeface="DM Sans"/>
                <a:sym typeface="DM Sans"/>
              </a:rPr>
              <a:t>Wizard of Oz techniques: none (later, resetting/filling pressure meter)</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Hard-coded data: mock news stories, pins, map background</a:t>
            </a:r>
            <a:endParaRPr>
              <a:solidFill>
                <a:schemeClr val="dk1"/>
              </a:solidFill>
              <a:latin typeface="DM Sans"/>
              <a:ea typeface="DM Sans"/>
              <a:cs typeface="DM Sans"/>
              <a:sym typeface="DM Sans"/>
            </a:endParaRPr>
          </a:p>
          <a:p>
            <a:pPr indent="0" lvl="0" marL="0" rtl="0" algn="l">
              <a:spcBef>
                <a:spcPts val="1600"/>
              </a:spcBef>
              <a:spcAft>
                <a:spcPts val="0"/>
              </a:spcAft>
              <a:buNone/>
            </a:pPr>
            <a:r>
              <a:t/>
            </a:r>
            <a:endParaRPr>
              <a:solidFill>
                <a:schemeClr val="dk1"/>
              </a:solidFill>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Issues/Questions</a:t>
            </a:r>
            <a:endParaRPr>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Where should we put the menu? Does the top make sense? </a:t>
            </a:r>
            <a:endParaRPr sz="1800">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What do you think about the blue color (is it easily readable)?</a:t>
            </a:r>
            <a:endParaRPr sz="1800">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What do you think about the square and circle pins?</a:t>
            </a:r>
            <a:endParaRPr sz="1800">
              <a:latin typeface="DM Sans"/>
              <a:ea typeface="DM Sans"/>
              <a:cs typeface="DM Sans"/>
              <a:sym typeface="DM Sans"/>
            </a:endParaRPr>
          </a:p>
          <a:p>
            <a:pPr indent="-342900" lvl="1" marL="914400" rtl="0" algn="l">
              <a:spcBef>
                <a:spcPts val="0"/>
              </a:spcBef>
              <a:spcAft>
                <a:spcPts val="0"/>
              </a:spcAft>
              <a:buSzPts val="1800"/>
              <a:buFont typeface="DM Sans"/>
              <a:buChar char="○"/>
            </a:pPr>
            <a:r>
              <a:rPr lang="en" sz="1800">
                <a:latin typeface="DM Sans"/>
                <a:ea typeface="DM Sans"/>
                <a:cs typeface="DM Sans"/>
                <a:sym typeface="DM Sans"/>
              </a:rPr>
              <a:t>Any other feedback?</a:t>
            </a:r>
            <a:endParaRPr sz="18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26"/>
          <p:cNvPicPr preferRelativeResize="0"/>
          <p:nvPr/>
        </p:nvPicPr>
        <p:blipFill rotWithShape="1">
          <a:blip r:embed="rId3">
            <a:alphaModFix/>
          </a:blip>
          <a:srcRect b="54090" l="29932" r="31475" t="17622"/>
          <a:stretch/>
        </p:blipFill>
        <p:spPr>
          <a:xfrm>
            <a:off x="6284671" y="437259"/>
            <a:ext cx="1242900" cy="1214400"/>
          </a:xfrm>
          <a:prstGeom prst="ellipse">
            <a:avLst/>
          </a:prstGeom>
          <a:noFill/>
          <a:ln>
            <a:noFill/>
          </a:ln>
          <a:effectLst>
            <a:outerShdw blurRad="57150" rotWithShape="0" algn="bl" dir="5400000" dist="19050">
              <a:srgbClr val="000000">
                <a:alpha val="50000"/>
              </a:srgbClr>
            </a:outerShdw>
          </a:effectLst>
        </p:spPr>
      </p:pic>
      <p:pic>
        <p:nvPicPr>
          <p:cNvPr id="109" name="Google Shape;109;p26"/>
          <p:cNvPicPr preferRelativeResize="0"/>
          <p:nvPr/>
        </p:nvPicPr>
        <p:blipFill rotWithShape="1">
          <a:blip r:embed="rId4">
            <a:alphaModFix/>
          </a:blip>
          <a:srcRect b="29347" l="28794" r="37124" t="25202"/>
          <a:stretch/>
        </p:blipFill>
        <p:spPr>
          <a:xfrm>
            <a:off x="3950550" y="423032"/>
            <a:ext cx="1242900" cy="1242900"/>
          </a:xfrm>
          <a:prstGeom prst="ellipse">
            <a:avLst/>
          </a:prstGeom>
          <a:noFill/>
          <a:ln>
            <a:noFill/>
          </a:ln>
          <a:effectLst>
            <a:outerShdw blurRad="57150" rotWithShape="0" algn="bl" dir="5400000" dist="19050">
              <a:srgbClr val="000000">
                <a:alpha val="50000"/>
              </a:srgbClr>
            </a:outerShdw>
          </a:effectLst>
        </p:spPr>
      </p:pic>
      <p:pic>
        <p:nvPicPr>
          <p:cNvPr id="110" name="Google Shape;110;p26"/>
          <p:cNvPicPr preferRelativeResize="0"/>
          <p:nvPr/>
        </p:nvPicPr>
        <p:blipFill rotWithShape="1">
          <a:blip r:embed="rId5">
            <a:alphaModFix/>
          </a:blip>
          <a:srcRect b="10138" l="30342" r="791" t="224"/>
          <a:stretch/>
        </p:blipFill>
        <p:spPr>
          <a:xfrm>
            <a:off x="1616418" y="437274"/>
            <a:ext cx="1242900" cy="1214400"/>
          </a:xfrm>
          <a:prstGeom prst="ellipse">
            <a:avLst/>
          </a:prstGeom>
          <a:noFill/>
          <a:ln>
            <a:noFill/>
          </a:ln>
          <a:effectLst>
            <a:outerShdw blurRad="57150" rotWithShape="0" algn="bl" dir="5400000" dist="19050">
              <a:srgbClr val="000000">
                <a:alpha val="50000"/>
              </a:srgbClr>
            </a:outerShdw>
          </a:effectLst>
        </p:spPr>
      </p:pic>
      <p:sp>
        <p:nvSpPr>
          <p:cNvPr id="111" name="Google Shape;111;p26"/>
          <p:cNvSpPr txBox="1"/>
          <p:nvPr>
            <p:ph idx="4294967295" type="ctrTitle"/>
          </p:nvPr>
        </p:nvSpPr>
        <p:spPr>
          <a:xfrm>
            <a:off x="1616425" y="1723426"/>
            <a:ext cx="12429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Garrick</a:t>
            </a:r>
            <a:endParaRPr b="1" sz="2000">
              <a:solidFill>
                <a:srgbClr val="000000"/>
              </a:solidFill>
              <a:latin typeface="DM Sans"/>
              <a:ea typeface="DM Sans"/>
              <a:cs typeface="DM Sans"/>
              <a:sym typeface="DM Sans"/>
            </a:endParaRPr>
          </a:p>
        </p:txBody>
      </p:sp>
      <p:sp>
        <p:nvSpPr>
          <p:cNvPr id="112" name="Google Shape;112;p26"/>
          <p:cNvSpPr txBox="1"/>
          <p:nvPr>
            <p:ph idx="4294967295" type="ctrTitle"/>
          </p:nvPr>
        </p:nvSpPr>
        <p:spPr>
          <a:xfrm>
            <a:off x="4031250" y="1723427"/>
            <a:ext cx="10815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Gen</a:t>
            </a:r>
            <a:endParaRPr b="1" sz="2000">
              <a:solidFill>
                <a:srgbClr val="000000"/>
              </a:solidFill>
              <a:latin typeface="DM Sans"/>
              <a:ea typeface="DM Sans"/>
              <a:cs typeface="DM Sans"/>
              <a:sym typeface="DM Sans"/>
            </a:endParaRPr>
          </a:p>
        </p:txBody>
      </p:sp>
      <p:sp>
        <p:nvSpPr>
          <p:cNvPr id="113" name="Google Shape;113;p26"/>
          <p:cNvSpPr txBox="1"/>
          <p:nvPr>
            <p:ph idx="4294967295" type="ctrTitle"/>
          </p:nvPr>
        </p:nvSpPr>
        <p:spPr>
          <a:xfrm>
            <a:off x="6365375" y="1723427"/>
            <a:ext cx="10815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DM Sans"/>
                <a:ea typeface="DM Sans"/>
                <a:cs typeface="DM Sans"/>
                <a:sym typeface="DM Sans"/>
              </a:rPr>
              <a:t>Grace</a:t>
            </a:r>
            <a:endParaRPr b="1" sz="2000">
              <a:solidFill>
                <a:srgbClr val="000000"/>
              </a:solidFill>
              <a:latin typeface="DM Sans"/>
              <a:ea typeface="DM Sans"/>
              <a:cs typeface="DM Sans"/>
              <a:sym typeface="DM Sans"/>
            </a:endParaRPr>
          </a:p>
        </p:txBody>
      </p:sp>
      <p:sp>
        <p:nvSpPr>
          <p:cNvPr id="114" name="Google Shape;114;p26"/>
          <p:cNvSpPr/>
          <p:nvPr/>
        </p:nvSpPr>
        <p:spPr>
          <a:xfrm>
            <a:off x="1505800" y="3113075"/>
            <a:ext cx="6132600" cy="1691400"/>
          </a:xfrm>
          <a:prstGeom prst="roundRect">
            <a:avLst>
              <a:gd fmla="val 15424"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txBox="1"/>
          <p:nvPr/>
        </p:nvSpPr>
        <p:spPr>
          <a:xfrm>
            <a:off x="1697325" y="3357116"/>
            <a:ext cx="5749500" cy="12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DM Sans"/>
                <a:ea typeface="DM Sans"/>
                <a:cs typeface="DM Sans"/>
                <a:sym typeface="DM Sans"/>
              </a:rPr>
              <a:t>Our mission</a:t>
            </a:r>
            <a:r>
              <a:rPr lang="en" sz="2000">
                <a:latin typeface="DM Sans"/>
                <a:ea typeface="DM Sans"/>
                <a:cs typeface="DM Sans"/>
                <a:sym typeface="DM Sans"/>
              </a:rPr>
              <a:t> is to help people </a:t>
            </a:r>
            <a:r>
              <a:rPr lang="en" sz="2000">
                <a:solidFill>
                  <a:srgbClr val="FF2C52"/>
                </a:solidFill>
                <a:latin typeface="DM Sans"/>
                <a:ea typeface="DM Sans"/>
                <a:cs typeface="DM Sans"/>
                <a:sym typeface="DM Sans"/>
              </a:rPr>
              <a:t>harness the activation energy</a:t>
            </a:r>
            <a:r>
              <a:rPr lang="en" sz="2000">
                <a:latin typeface="DM Sans"/>
                <a:ea typeface="DM Sans"/>
                <a:cs typeface="DM Sans"/>
                <a:sym typeface="DM Sans"/>
              </a:rPr>
              <a:t> from reading and sharing news into </a:t>
            </a:r>
            <a:r>
              <a:rPr lang="en" sz="2000">
                <a:solidFill>
                  <a:srgbClr val="FF2C52"/>
                </a:solidFill>
                <a:latin typeface="DM Sans"/>
                <a:ea typeface="DM Sans"/>
                <a:cs typeface="DM Sans"/>
                <a:sym typeface="DM Sans"/>
              </a:rPr>
              <a:t>getting involved</a:t>
            </a:r>
            <a:r>
              <a:rPr lang="en" sz="2000">
                <a:latin typeface="DM Sans"/>
                <a:ea typeface="DM Sans"/>
                <a:cs typeface="DM Sans"/>
                <a:sym typeface="DM Sans"/>
              </a:rPr>
              <a:t> with political issues in their own communities.</a:t>
            </a:r>
            <a:endParaRPr sz="2000">
              <a:latin typeface="DM Sans"/>
              <a:ea typeface="DM Sans"/>
              <a:cs typeface="DM Sans"/>
              <a:sym typeface="DM Sans"/>
            </a:endParaRPr>
          </a:p>
        </p:txBody>
      </p:sp>
      <p:sp>
        <p:nvSpPr>
          <p:cNvPr id="116" name="Google Shape;116;p26"/>
          <p:cNvSpPr txBox="1"/>
          <p:nvPr>
            <p:ph idx="4294967295" type="ctrTitle"/>
          </p:nvPr>
        </p:nvSpPr>
        <p:spPr>
          <a:xfrm>
            <a:off x="1369100" y="2053925"/>
            <a:ext cx="1737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Coterm, CompSci</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ran out of facts</a:t>
            </a:r>
            <a:endParaRPr i="1" sz="1400">
              <a:solidFill>
                <a:srgbClr val="000000"/>
              </a:solidFill>
              <a:latin typeface="DM Sans"/>
              <a:ea typeface="DM Sans"/>
              <a:cs typeface="DM Sans"/>
              <a:sym typeface="DM Sans"/>
            </a:endParaRPr>
          </a:p>
        </p:txBody>
      </p:sp>
      <p:sp>
        <p:nvSpPr>
          <p:cNvPr id="117" name="Google Shape;117;p26"/>
          <p:cNvSpPr txBox="1"/>
          <p:nvPr>
            <p:ph idx="4294967295" type="ctrTitle"/>
          </p:nvPr>
        </p:nvSpPr>
        <p:spPr>
          <a:xfrm>
            <a:off x="3414900" y="2077650"/>
            <a:ext cx="23949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Senior, SymSys</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flamed for liking honeydew</a:t>
            </a:r>
            <a:endParaRPr i="1" sz="1400">
              <a:solidFill>
                <a:srgbClr val="000000"/>
              </a:solidFill>
              <a:latin typeface="DM Sans"/>
              <a:ea typeface="DM Sans"/>
              <a:cs typeface="DM Sans"/>
              <a:sym typeface="DM Sans"/>
            </a:endParaRPr>
          </a:p>
        </p:txBody>
      </p:sp>
      <p:sp>
        <p:nvSpPr>
          <p:cNvPr id="118" name="Google Shape;118;p26"/>
          <p:cNvSpPr txBox="1"/>
          <p:nvPr>
            <p:ph idx="4294967295" type="ctrTitle"/>
          </p:nvPr>
        </p:nvSpPr>
        <p:spPr>
          <a:xfrm>
            <a:off x="5641250" y="2064350"/>
            <a:ext cx="2529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DM Sans"/>
                <a:ea typeface="DM Sans"/>
                <a:cs typeface="DM Sans"/>
                <a:sym typeface="DM Sans"/>
              </a:rPr>
              <a:t>Senior, </a:t>
            </a:r>
            <a:r>
              <a:rPr lang="en" sz="1400">
                <a:solidFill>
                  <a:srgbClr val="000000"/>
                </a:solidFill>
                <a:latin typeface="DM Sans"/>
                <a:ea typeface="DM Sans"/>
                <a:cs typeface="DM Sans"/>
                <a:sym typeface="DM Sans"/>
              </a:rPr>
              <a:t>Econ</a:t>
            </a:r>
            <a:endParaRPr sz="1400">
              <a:solidFill>
                <a:srgbClr val="000000"/>
              </a:solidFill>
              <a:latin typeface="DM Sans"/>
              <a:ea typeface="DM Sans"/>
              <a:cs typeface="DM Sans"/>
              <a:sym typeface="DM Sans"/>
            </a:endParaRPr>
          </a:p>
          <a:p>
            <a:pPr indent="0" lvl="0" marL="0" rtl="0" algn="ctr">
              <a:spcBef>
                <a:spcPts val="0"/>
              </a:spcBef>
              <a:spcAft>
                <a:spcPts val="0"/>
              </a:spcAft>
              <a:buNone/>
            </a:pPr>
            <a:r>
              <a:rPr i="1" lang="en" sz="1400">
                <a:solidFill>
                  <a:srgbClr val="000000"/>
                </a:solidFill>
                <a:latin typeface="DM Sans"/>
                <a:ea typeface="DM Sans"/>
                <a:cs typeface="DM Sans"/>
                <a:sym typeface="DM Sans"/>
              </a:rPr>
              <a:t>loves filet-o-fish</a:t>
            </a:r>
            <a:endParaRPr i="1" sz="1400">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7"/>
          <p:cNvPicPr preferRelativeResize="0"/>
          <p:nvPr/>
        </p:nvPicPr>
        <p:blipFill>
          <a:blip r:embed="rId3">
            <a:alphaModFix/>
          </a:blip>
          <a:stretch>
            <a:fillRect/>
          </a:stretch>
        </p:blipFill>
        <p:spPr>
          <a:xfrm>
            <a:off x="375664" y="1136450"/>
            <a:ext cx="5672451" cy="3190750"/>
          </a:xfrm>
          <a:prstGeom prst="rect">
            <a:avLst/>
          </a:prstGeom>
          <a:noFill/>
          <a:ln>
            <a:noFill/>
          </a:ln>
        </p:spPr>
      </p:pic>
      <p:sp>
        <p:nvSpPr>
          <p:cNvPr id="124" name="Google Shape;124;p27"/>
          <p:cNvSpPr txBox="1"/>
          <p:nvPr/>
        </p:nvSpPr>
        <p:spPr>
          <a:xfrm>
            <a:off x="4162025" y="2088225"/>
            <a:ext cx="4275300" cy="19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DM Sans"/>
                <a:ea typeface="DM Sans"/>
                <a:cs typeface="DM Sans"/>
                <a:sym typeface="DM Sans"/>
              </a:rPr>
              <a:t>Online communities, discourse, and news divide and isolate people, leaving them feeling hopeless, unenergized, and without clear ways to participate in politics.</a:t>
            </a:r>
            <a:endParaRPr sz="2000">
              <a:solidFill>
                <a:srgbClr val="434343"/>
              </a:solidFill>
              <a:latin typeface="DM Sans"/>
              <a:ea typeface="DM Sans"/>
              <a:cs typeface="DM Sans"/>
              <a:sym typeface="DM Sans"/>
            </a:endParaRPr>
          </a:p>
        </p:txBody>
      </p:sp>
      <p:sp>
        <p:nvSpPr>
          <p:cNvPr id="125" name="Google Shape;125;p27"/>
          <p:cNvSpPr txBox="1"/>
          <p:nvPr/>
        </p:nvSpPr>
        <p:spPr>
          <a:xfrm>
            <a:off x="4162025" y="1527400"/>
            <a:ext cx="38373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The Problem</a:t>
            </a:r>
            <a:endParaRPr b="1" sz="2000">
              <a:latin typeface="DM Sans"/>
              <a:ea typeface="DM Sans"/>
              <a:cs typeface="DM Sans"/>
              <a:sym typeface="DM Sans"/>
            </a:endParaRPr>
          </a:p>
        </p:txBody>
      </p:sp>
      <p:sp>
        <p:nvSpPr>
          <p:cNvPr id="126" name="Google Shape;126;p27"/>
          <p:cNvSpPr/>
          <p:nvPr/>
        </p:nvSpPr>
        <p:spPr>
          <a:xfrm>
            <a:off x="4257950" y="2010400"/>
            <a:ext cx="1675200" cy="2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8"/>
          <p:cNvPicPr preferRelativeResize="0"/>
          <p:nvPr/>
        </p:nvPicPr>
        <p:blipFill>
          <a:blip r:embed="rId3">
            <a:alphaModFix/>
          </a:blip>
          <a:stretch>
            <a:fillRect/>
          </a:stretch>
        </p:blipFill>
        <p:spPr>
          <a:xfrm>
            <a:off x="-462284" y="1136450"/>
            <a:ext cx="5672458" cy="3190750"/>
          </a:xfrm>
          <a:prstGeom prst="rect">
            <a:avLst/>
          </a:prstGeom>
          <a:noFill/>
          <a:ln>
            <a:noFill/>
          </a:ln>
        </p:spPr>
      </p:pic>
      <p:sp>
        <p:nvSpPr>
          <p:cNvPr id="132" name="Google Shape;132;p28"/>
          <p:cNvSpPr txBox="1"/>
          <p:nvPr/>
        </p:nvSpPr>
        <p:spPr>
          <a:xfrm>
            <a:off x="4162025" y="2088225"/>
            <a:ext cx="4250700" cy="20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DM Sans"/>
                <a:ea typeface="DM Sans"/>
                <a:cs typeface="DM Sans"/>
                <a:sym typeface="DM Sans"/>
              </a:rPr>
              <a:t>We provide a platform for people to rally around stories they care about, see people like them, and </a:t>
            </a:r>
            <a:r>
              <a:rPr i="1" lang="en" sz="2000">
                <a:solidFill>
                  <a:srgbClr val="434343"/>
                </a:solidFill>
                <a:latin typeface="DM Sans"/>
                <a:ea typeface="DM Sans"/>
                <a:cs typeface="DM Sans"/>
                <a:sym typeface="DM Sans"/>
              </a:rPr>
              <a:t>get offline</a:t>
            </a:r>
            <a:r>
              <a:rPr lang="en" sz="2000">
                <a:solidFill>
                  <a:srgbClr val="434343"/>
                </a:solidFill>
                <a:latin typeface="DM Sans"/>
                <a:ea typeface="DM Sans"/>
                <a:cs typeface="DM Sans"/>
                <a:sym typeface="DM Sans"/>
              </a:rPr>
              <a:t>—sparking political conversation and action in their communities.</a:t>
            </a:r>
            <a:endParaRPr sz="2000">
              <a:solidFill>
                <a:srgbClr val="434343"/>
              </a:solidFill>
              <a:latin typeface="DM Sans"/>
              <a:ea typeface="DM Sans"/>
              <a:cs typeface="DM Sans"/>
              <a:sym typeface="DM Sans"/>
            </a:endParaRPr>
          </a:p>
        </p:txBody>
      </p:sp>
      <p:sp>
        <p:nvSpPr>
          <p:cNvPr id="133" name="Google Shape;133;p28"/>
          <p:cNvSpPr txBox="1"/>
          <p:nvPr/>
        </p:nvSpPr>
        <p:spPr>
          <a:xfrm>
            <a:off x="4162025" y="1527400"/>
            <a:ext cx="38373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DM Sans"/>
                <a:ea typeface="DM Sans"/>
                <a:cs typeface="DM Sans"/>
                <a:sym typeface="DM Sans"/>
              </a:rPr>
              <a:t>The Solution</a:t>
            </a:r>
            <a:endParaRPr b="1" sz="2000">
              <a:latin typeface="DM Sans"/>
              <a:ea typeface="DM Sans"/>
              <a:cs typeface="DM Sans"/>
              <a:sym typeface="DM Sans"/>
            </a:endParaRPr>
          </a:p>
        </p:txBody>
      </p:sp>
      <p:sp>
        <p:nvSpPr>
          <p:cNvPr id="134" name="Google Shape;134;p28"/>
          <p:cNvSpPr/>
          <p:nvPr/>
        </p:nvSpPr>
        <p:spPr>
          <a:xfrm>
            <a:off x="4257950" y="2010400"/>
            <a:ext cx="1675200" cy="2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9"/>
          <p:cNvPicPr preferRelativeResize="0"/>
          <p:nvPr/>
        </p:nvPicPr>
        <p:blipFill rotWithShape="1">
          <a:blip r:embed="rId3">
            <a:alphaModFix/>
          </a:blip>
          <a:srcRect b="28774" l="0" r="32482" t="0"/>
          <a:stretch/>
        </p:blipFill>
        <p:spPr>
          <a:xfrm rot="-1651641">
            <a:off x="5322651" y="3264455"/>
            <a:ext cx="6173585" cy="3317939"/>
          </a:xfrm>
          <a:prstGeom prst="rect">
            <a:avLst/>
          </a:prstGeom>
          <a:noFill/>
          <a:ln>
            <a:noFill/>
          </a:ln>
        </p:spPr>
      </p:pic>
      <p:pic>
        <p:nvPicPr>
          <p:cNvPr id="140" name="Google Shape;140;p29"/>
          <p:cNvPicPr preferRelativeResize="0"/>
          <p:nvPr/>
        </p:nvPicPr>
        <p:blipFill>
          <a:blip r:embed="rId4">
            <a:alphaModFix/>
          </a:blip>
          <a:stretch>
            <a:fillRect/>
          </a:stretch>
        </p:blipFill>
        <p:spPr>
          <a:xfrm>
            <a:off x="253046" y="2106687"/>
            <a:ext cx="3518855" cy="930125"/>
          </a:xfrm>
          <a:prstGeom prst="rect">
            <a:avLst/>
          </a:prstGeom>
          <a:noFill/>
          <a:ln>
            <a:noFill/>
          </a:ln>
        </p:spPr>
      </p:pic>
      <p:pic>
        <p:nvPicPr>
          <p:cNvPr id="141" name="Google Shape;141;p29"/>
          <p:cNvPicPr preferRelativeResize="0"/>
          <p:nvPr/>
        </p:nvPicPr>
        <p:blipFill rotWithShape="1">
          <a:blip r:embed="rId5">
            <a:alphaModFix/>
          </a:blip>
          <a:srcRect b="0" l="0" r="48248" t="0"/>
          <a:stretch/>
        </p:blipFill>
        <p:spPr>
          <a:xfrm rot="-5873335">
            <a:off x="6386152" y="-2993244"/>
            <a:ext cx="2881870" cy="6316256"/>
          </a:xfrm>
          <a:prstGeom prst="rect">
            <a:avLst/>
          </a:prstGeom>
          <a:noFill/>
          <a:ln>
            <a:noFill/>
          </a:ln>
        </p:spPr>
      </p:pic>
      <p:pic>
        <p:nvPicPr>
          <p:cNvPr id="142" name="Google Shape;142;p29"/>
          <p:cNvPicPr preferRelativeResize="0"/>
          <p:nvPr/>
        </p:nvPicPr>
        <p:blipFill rotWithShape="1">
          <a:blip r:embed="rId5">
            <a:alphaModFix/>
          </a:blip>
          <a:srcRect b="0" l="0" r="0" t="44478"/>
          <a:stretch/>
        </p:blipFill>
        <p:spPr>
          <a:xfrm rot="-3632337">
            <a:off x="-2528045" y="-2335320"/>
            <a:ext cx="5568519" cy="3506817"/>
          </a:xfrm>
          <a:prstGeom prst="rect">
            <a:avLst/>
          </a:prstGeom>
          <a:noFill/>
          <a:ln>
            <a:noFill/>
          </a:ln>
        </p:spPr>
      </p:pic>
      <p:pic>
        <p:nvPicPr>
          <p:cNvPr id="143" name="Google Shape;143;p29"/>
          <p:cNvPicPr preferRelativeResize="0"/>
          <p:nvPr/>
        </p:nvPicPr>
        <p:blipFill rotWithShape="1">
          <a:blip r:embed="rId6">
            <a:alphaModFix/>
          </a:blip>
          <a:srcRect b="43829" l="0" r="0" t="0"/>
          <a:stretch/>
        </p:blipFill>
        <p:spPr>
          <a:xfrm rot="751487">
            <a:off x="-874640" y="3592605"/>
            <a:ext cx="5236631" cy="2511468"/>
          </a:xfrm>
          <a:prstGeom prst="rect">
            <a:avLst/>
          </a:prstGeom>
          <a:noFill/>
          <a:ln>
            <a:noFill/>
          </a:ln>
        </p:spPr>
      </p:pic>
      <p:pic>
        <p:nvPicPr>
          <p:cNvPr id="144" name="Google Shape;144;p29"/>
          <p:cNvPicPr preferRelativeResize="0"/>
          <p:nvPr/>
        </p:nvPicPr>
        <p:blipFill>
          <a:blip r:embed="rId7">
            <a:alphaModFix/>
          </a:blip>
          <a:stretch>
            <a:fillRect/>
          </a:stretch>
        </p:blipFill>
        <p:spPr>
          <a:xfrm>
            <a:off x="5869800" y="404825"/>
            <a:ext cx="4512475" cy="4512475"/>
          </a:xfrm>
          <a:prstGeom prst="rect">
            <a:avLst/>
          </a:prstGeom>
          <a:noFill/>
          <a:ln>
            <a:noFill/>
          </a:ln>
        </p:spPr>
      </p:pic>
      <p:pic>
        <p:nvPicPr>
          <p:cNvPr id="145" name="Google Shape;145;p29"/>
          <p:cNvPicPr preferRelativeResize="0"/>
          <p:nvPr/>
        </p:nvPicPr>
        <p:blipFill>
          <a:blip r:embed="rId8">
            <a:alphaModFix/>
          </a:blip>
          <a:stretch>
            <a:fillRect/>
          </a:stretch>
        </p:blipFill>
        <p:spPr>
          <a:xfrm>
            <a:off x="6133626" y="1566850"/>
            <a:ext cx="140035" cy="100025"/>
          </a:xfrm>
          <a:prstGeom prst="rect">
            <a:avLst/>
          </a:prstGeom>
          <a:noFill/>
          <a:ln>
            <a:noFill/>
          </a:ln>
        </p:spPr>
      </p:pic>
      <p:pic>
        <p:nvPicPr>
          <p:cNvPr id="146" name="Google Shape;146;p29"/>
          <p:cNvPicPr preferRelativeResize="0"/>
          <p:nvPr/>
        </p:nvPicPr>
        <p:blipFill>
          <a:blip r:embed="rId9">
            <a:alphaModFix/>
          </a:blip>
          <a:stretch>
            <a:fillRect/>
          </a:stretch>
        </p:blipFill>
        <p:spPr>
          <a:xfrm>
            <a:off x="2902725" y="404825"/>
            <a:ext cx="4512475" cy="4512475"/>
          </a:xfrm>
          <a:prstGeom prst="rect">
            <a:avLst/>
          </a:prstGeom>
          <a:noFill/>
          <a:ln>
            <a:noFill/>
          </a:ln>
        </p:spPr>
      </p:pic>
      <p:pic>
        <p:nvPicPr>
          <p:cNvPr id="147" name="Google Shape;147;p29"/>
          <p:cNvPicPr preferRelativeResize="0"/>
          <p:nvPr/>
        </p:nvPicPr>
        <p:blipFill>
          <a:blip r:embed="rId8">
            <a:alphaModFix/>
          </a:blip>
          <a:stretch>
            <a:fillRect/>
          </a:stretch>
        </p:blipFill>
        <p:spPr>
          <a:xfrm>
            <a:off x="6592712" y="1891725"/>
            <a:ext cx="231950" cy="165675"/>
          </a:xfrm>
          <a:prstGeom prst="rect">
            <a:avLst/>
          </a:prstGeom>
          <a:noFill/>
          <a:ln>
            <a:noFill/>
          </a:ln>
        </p:spPr>
      </p:pic>
      <p:pic>
        <p:nvPicPr>
          <p:cNvPr id="148" name="Google Shape;148;p29"/>
          <p:cNvPicPr preferRelativeResize="0"/>
          <p:nvPr/>
        </p:nvPicPr>
        <p:blipFill>
          <a:blip r:embed="rId8">
            <a:alphaModFix/>
          </a:blip>
          <a:stretch>
            <a:fillRect/>
          </a:stretch>
        </p:blipFill>
        <p:spPr>
          <a:xfrm>
            <a:off x="8124363" y="2309812"/>
            <a:ext cx="73350" cy="52400"/>
          </a:xfrm>
          <a:prstGeom prst="rect">
            <a:avLst/>
          </a:prstGeom>
          <a:noFill/>
          <a:ln>
            <a:noFill/>
          </a:ln>
        </p:spPr>
      </p:pic>
      <p:pic>
        <p:nvPicPr>
          <p:cNvPr id="149" name="Google Shape;149;p29"/>
          <p:cNvPicPr preferRelativeResize="0"/>
          <p:nvPr/>
        </p:nvPicPr>
        <p:blipFill>
          <a:blip r:embed="rId10">
            <a:alphaModFix/>
          </a:blip>
          <a:stretch>
            <a:fillRect/>
          </a:stretch>
        </p:blipFill>
        <p:spPr>
          <a:xfrm>
            <a:off x="3917150" y="-178587"/>
            <a:ext cx="5500675" cy="550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Heuristic Evaluation Feedback &amp; </a:t>
            </a:r>
            <a:r>
              <a:rPr lang="en">
                <a:latin typeface="DM Sans"/>
                <a:ea typeface="DM Sans"/>
                <a:cs typeface="DM Sans"/>
                <a:sym typeface="DM Sans"/>
              </a:rPr>
              <a:t>Overview of Revised Design</a:t>
            </a:r>
            <a:endParaRPr>
              <a:latin typeface="DM Sans"/>
              <a:ea typeface="DM Sans"/>
              <a:cs typeface="DM Sans"/>
              <a:sym typeface="DM Sans"/>
            </a:endParaRPr>
          </a:p>
        </p:txBody>
      </p:sp>
      <p:sp>
        <p:nvSpPr>
          <p:cNvPr id="155" name="Google Shape;155;p30"/>
          <p:cNvSpPr txBox="1"/>
          <p:nvPr>
            <p:ph idx="1" type="body"/>
          </p:nvPr>
        </p:nvSpPr>
        <p:spPr>
          <a:xfrm>
            <a:off x="311700" y="1746175"/>
            <a:ext cx="8520600" cy="28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F</a:t>
            </a:r>
            <a:r>
              <a:rPr lang="en">
                <a:latin typeface="DM Sans"/>
                <a:ea typeface="DM Sans"/>
                <a:cs typeface="DM Sans"/>
                <a:sym typeface="DM Sans"/>
              </a:rPr>
              <a:t>eedback themes: </a:t>
            </a:r>
            <a:endParaRPr>
              <a:latin typeface="DM Sans"/>
              <a:ea typeface="DM Sans"/>
              <a:cs typeface="DM Sans"/>
              <a:sym typeface="DM Sans"/>
            </a:endParaRPr>
          </a:p>
          <a:p>
            <a:pPr indent="-342900" lvl="0" marL="457200" rtl="0" algn="l">
              <a:spcBef>
                <a:spcPts val="1600"/>
              </a:spcBef>
              <a:spcAft>
                <a:spcPts val="0"/>
              </a:spcAft>
              <a:buSzPts val="1800"/>
              <a:buFont typeface="DM Sans"/>
              <a:buChar char="●"/>
            </a:pPr>
            <a:r>
              <a:rPr lang="en">
                <a:latin typeface="DM Sans"/>
                <a:ea typeface="DM Sans"/>
                <a:cs typeface="DM Sans"/>
                <a:sym typeface="DM Sans"/>
              </a:rPr>
              <a:t>Unable to go ‘back’ and cancel actions (user control &amp; freedom)</a:t>
            </a:r>
            <a:endParaRPr>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a:latin typeface="DM Sans"/>
                <a:ea typeface="DM Sans"/>
                <a:cs typeface="DM Sans"/>
                <a:sym typeface="DM Sans"/>
              </a:rPr>
              <a:t>Issues understanding features (trending bar, ‘Ride the Wave’ action, wave metaphor)</a:t>
            </a:r>
            <a:endParaRPr>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1"/>
          <p:cNvSpPr txBox="1"/>
          <p:nvPr>
            <p:ph idx="1" type="body"/>
          </p:nvPr>
        </p:nvSpPr>
        <p:spPr>
          <a:xfrm>
            <a:off x="5357825" y="449450"/>
            <a:ext cx="3474600" cy="41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Feedback:</a:t>
            </a:r>
            <a:r>
              <a:rPr lang="en">
                <a:latin typeface="DM Sans"/>
                <a:ea typeface="DM Sans"/>
                <a:cs typeface="DM Sans"/>
                <a:sym typeface="DM Sans"/>
              </a:rPr>
              <a:t> users found it difficult to go back once a pin was selected. </a:t>
            </a:r>
            <a:endParaRPr>
              <a:latin typeface="DM Sans"/>
              <a:ea typeface="DM Sans"/>
              <a:cs typeface="DM Sans"/>
              <a:sym typeface="DM Sans"/>
            </a:endParaRPr>
          </a:p>
          <a:p>
            <a:pPr indent="0" lvl="0" marL="0" rtl="0" algn="l">
              <a:spcBef>
                <a:spcPts val="1600"/>
              </a:spcBef>
              <a:spcAft>
                <a:spcPts val="0"/>
              </a:spcAft>
              <a:buNone/>
            </a:pPr>
            <a:r>
              <a:t/>
            </a:r>
            <a:endParaRPr>
              <a:latin typeface="DM Sans"/>
              <a:ea typeface="DM Sans"/>
              <a:cs typeface="DM Sans"/>
              <a:sym typeface="DM Sans"/>
            </a:endParaRPr>
          </a:p>
          <a:p>
            <a:pPr indent="0" lvl="0" marL="0" rtl="0" algn="l">
              <a:spcBef>
                <a:spcPts val="1600"/>
              </a:spcBef>
              <a:spcAft>
                <a:spcPts val="1600"/>
              </a:spcAft>
              <a:buNone/>
            </a:pPr>
            <a:r>
              <a:rPr b="1" lang="en">
                <a:latin typeface="DM Sans"/>
                <a:ea typeface="DM Sans"/>
                <a:cs typeface="DM Sans"/>
                <a:sym typeface="DM Sans"/>
              </a:rPr>
              <a:t>Solution:</a:t>
            </a:r>
            <a:r>
              <a:rPr lang="en">
                <a:latin typeface="DM Sans"/>
                <a:ea typeface="DM Sans"/>
                <a:cs typeface="DM Sans"/>
                <a:sym typeface="DM Sans"/>
              </a:rPr>
              <a:t> users can click on the map to go back and unselect a pin. Explicit back button in the works for hi-fi</a:t>
            </a:r>
            <a:endParaRPr>
              <a:latin typeface="DM Sans"/>
              <a:ea typeface="DM Sans"/>
              <a:cs typeface="DM Sans"/>
              <a:sym typeface="DM Sans"/>
            </a:endParaRPr>
          </a:p>
        </p:txBody>
      </p:sp>
      <p:pic>
        <p:nvPicPr>
          <p:cNvPr id="161" name="Google Shape;161;p31"/>
          <p:cNvPicPr preferRelativeResize="0"/>
          <p:nvPr/>
        </p:nvPicPr>
        <p:blipFill>
          <a:blip r:embed="rId3">
            <a:alphaModFix/>
          </a:blip>
          <a:stretch>
            <a:fillRect/>
          </a:stretch>
        </p:blipFill>
        <p:spPr>
          <a:xfrm>
            <a:off x="311700" y="445025"/>
            <a:ext cx="2330152" cy="4123851"/>
          </a:xfrm>
          <a:prstGeom prst="rect">
            <a:avLst/>
          </a:prstGeom>
          <a:noFill/>
          <a:ln>
            <a:noFill/>
          </a:ln>
        </p:spPr>
      </p:pic>
      <p:pic>
        <p:nvPicPr>
          <p:cNvPr id="162" name="Google Shape;162;p31"/>
          <p:cNvPicPr preferRelativeResize="0"/>
          <p:nvPr/>
        </p:nvPicPr>
        <p:blipFill>
          <a:blip r:embed="rId4">
            <a:alphaModFix/>
          </a:blip>
          <a:stretch>
            <a:fillRect/>
          </a:stretch>
        </p:blipFill>
        <p:spPr>
          <a:xfrm>
            <a:off x="2718050" y="447263"/>
            <a:ext cx="2330150" cy="4119378"/>
          </a:xfrm>
          <a:prstGeom prst="rect">
            <a:avLst/>
          </a:prstGeom>
          <a:noFill/>
          <a:ln>
            <a:noFill/>
          </a:ln>
        </p:spPr>
      </p:pic>
      <p:cxnSp>
        <p:nvCxnSpPr>
          <p:cNvPr id="163" name="Google Shape;163;p31"/>
          <p:cNvCxnSpPr/>
          <p:nvPr/>
        </p:nvCxnSpPr>
        <p:spPr>
          <a:xfrm>
            <a:off x="2202650" y="1833575"/>
            <a:ext cx="1500300" cy="45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txBox="1"/>
          <p:nvPr>
            <p:ph idx="1" type="body"/>
          </p:nvPr>
        </p:nvSpPr>
        <p:spPr>
          <a:xfrm>
            <a:off x="5357825" y="449450"/>
            <a:ext cx="3474600" cy="41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Feedback:</a:t>
            </a:r>
            <a:r>
              <a:rPr lang="en">
                <a:latin typeface="DM Sans"/>
                <a:ea typeface="DM Sans"/>
                <a:cs typeface="DM Sans"/>
                <a:sym typeface="DM Sans"/>
              </a:rPr>
              <a:t> users were able to go back to the map once they clicked on a video.</a:t>
            </a:r>
            <a:endParaRPr>
              <a:latin typeface="DM Sans"/>
              <a:ea typeface="DM Sans"/>
              <a:cs typeface="DM Sans"/>
              <a:sym typeface="DM Sans"/>
            </a:endParaRPr>
          </a:p>
          <a:p>
            <a:pPr indent="0" lvl="0" marL="0" rtl="0" algn="l">
              <a:spcBef>
                <a:spcPts val="1600"/>
              </a:spcBef>
              <a:spcAft>
                <a:spcPts val="0"/>
              </a:spcAft>
              <a:buNone/>
            </a:pPr>
            <a:r>
              <a:t/>
            </a:r>
            <a:endParaRPr>
              <a:latin typeface="DM Sans"/>
              <a:ea typeface="DM Sans"/>
              <a:cs typeface="DM Sans"/>
              <a:sym typeface="DM Sans"/>
            </a:endParaRPr>
          </a:p>
          <a:p>
            <a:pPr indent="0" lvl="0" marL="0" rtl="0" algn="l">
              <a:spcBef>
                <a:spcPts val="1600"/>
              </a:spcBef>
              <a:spcAft>
                <a:spcPts val="1600"/>
              </a:spcAft>
              <a:buNone/>
            </a:pPr>
            <a:r>
              <a:rPr b="1" lang="en">
                <a:latin typeface="DM Sans"/>
                <a:ea typeface="DM Sans"/>
                <a:cs typeface="DM Sans"/>
                <a:sym typeface="DM Sans"/>
              </a:rPr>
              <a:t>Solution:</a:t>
            </a:r>
            <a:r>
              <a:rPr lang="en">
                <a:latin typeface="DM Sans"/>
                <a:ea typeface="DM Sans"/>
                <a:cs typeface="DM Sans"/>
                <a:sym typeface="DM Sans"/>
              </a:rPr>
              <a:t> added a close button to the video/media screen.</a:t>
            </a:r>
            <a:endParaRPr>
              <a:latin typeface="DM Sans"/>
              <a:ea typeface="DM Sans"/>
              <a:cs typeface="DM Sans"/>
              <a:sym typeface="DM Sans"/>
            </a:endParaRPr>
          </a:p>
        </p:txBody>
      </p:sp>
      <p:pic>
        <p:nvPicPr>
          <p:cNvPr id="169" name="Google Shape;169;p32"/>
          <p:cNvPicPr preferRelativeResize="0"/>
          <p:nvPr/>
        </p:nvPicPr>
        <p:blipFill>
          <a:blip r:embed="rId3">
            <a:alphaModFix/>
          </a:blip>
          <a:stretch>
            <a:fillRect/>
          </a:stretch>
        </p:blipFill>
        <p:spPr>
          <a:xfrm>
            <a:off x="304800" y="417425"/>
            <a:ext cx="2330150" cy="4160299"/>
          </a:xfrm>
          <a:prstGeom prst="rect">
            <a:avLst/>
          </a:prstGeom>
          <a:noFill/>
          <a:ln>
            <a:noFill/>
          </a:ln>
        </p:spPr>
      </p:pic>
      <p:pic>
        <p:nvPicPr>
          <p:cNvPr id="170" name="Google Shape;170;p32"/>
          <p:cNvPicPr preferRelativeResize="0"/>
          <p:nvPr/>
        </p:nvPicPr>
        <p:blipFill>
          <a:blip r:embed="rId4">
            <a:alphaModFix/>
          </a:blip>
          <a:stretch>
            <a:fillRect/>
          </a:stretch>
        </p:blipFill>
        <p:spPr>
          <a:xfrm>
            <a:off x="2732950" y="417425"/>
            <a:ext cx="2330150" cy="4171697"/>
          </a:xfrm>
          <a:prstGeom prst="rect">
            <a:avLst/>
          </a:prstGeom>
          <a:noFill/>
          <a:ln>
            <a:noFill/>
          </a:ln>
        </p:spPr>
      </p:pic>
      <p:cxnSp>
        <p:nvCxnSpPr>
          <p:cNvPr id="171" name="Google Shape;171;p32"/>
          <p:cNvCxnSpPr/>
          <p:nvPr/>
        </p:nvCxnSpPr>
        <p:spPr>
          <a:xfrm flipH="1" rot="10800000">
            <a:off x="2333625" y="690675"/>
            <a:ext cx="2274000" cy="23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3"/>
          <p:cNvSpPr txBox="1"/>
          <p:nvPr>
            <p:ph idx="1" type="body"/>
          </p:nvPr>
        </p:nvSpPr>
        <p:spPr>
          <a:xfrm>
            <a:off x="5357825" y="449450"/>
            <a:ext cx="3474600" cy="41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M Sans"/>
                <a:ea typeface="DM Sans"/>
                <a:cs typeface="DM Sans"/>
                <a:sym typeface="DM Sans"/>
              </a:rPr>
              <a:t>Feedback:</a:t>
            </a:r>
            <a:r>
              <a:rPr lang="en">
                <a:latin typeface="DM Sans"/>
                <a:ea typeface="DM Sans"/>
                <a:cs typeface="DM Sans"/>
                <a:sym typeface="DM Sans"/>
              </a:rPr>
              <a:t> Users wanted to confirm negative actions (e.g. discarding a video or link.)</a:t>
            </a:r>
            <a:endParaRPr>
              <a:latin typeface="DM Sans"/>
              <a:ea typeface="DM Sans"/>
              <a:cs typeface="DM Sans"/>
              <a:sym typeface="DM Sans"/>
            </a:endParaRPr>
          </a:p>
          <a:p>
            <a:pPr indent="0" lvl="0" marL="0" rtl="0" algn="l">
              <a:spcBef>
                <a:spcPts val="1600"/>
              </a:spcBef>
              <a:spcAft>
                <a:spcPts val="0"/>
              </a:spcAft>
              <a:buNone/>
            </a:pPr>
            <a:r>
              <a:t/>
            </a:r>
            <a:endParaRPr>
              <a:latin typeface="DM Sans"/>
              <a:ea typeface="DM Sans"/>
              <a:cs typeface="DM Sans"/>
              <a:sym typeface="DM Sans"/>
            </a:endParaRPr>
          </a:p>
          <a:p>
            <a:pPr indent="0" lvl="0" marL="0" rtl="0" algn="l">
              <a:spcBef>
                <a:spcPts val="1600"/>
              </a:spcBef>
              <a:spcAft>
                <a:spcPts val="1600"/>
              </a:spcAft>
              <a:buNone/>
            </a:pPr>
            <a:r>
              <a:rPr b="1" lang="en">
                <a:latin typeface="DM Sans"/>
                <a:ea typeface="DM Sans"/>
                <a:cs typeface="DM Sans"/>
                <a:sym typeface="DM Sans"/>
              </a:rPr>
              <a:t>Solution:</a:t>
            </a:r>
            <a:r>
              <a:rPr lang="en">
                <a:latin typeface="DM Sans"/>
                <a:ea typeface="DM Sans"/>
                <a:cs typeface="DM Sans"/>
                <a:sym typeface="DM Sans"/>
              </a:rPr>
              <a:t> added a pop-up to the discard video, added a toast for discarded links</a:t>
            </a:r>
            <a:endParaRPr>
              <a:latin typeface="DM Sans"/>
              <a:ea typeface="DM Sans"/>
              <a:cs typeface="DM Sans"/>
              <a:sym typeface="DM Sans"/>
            </a:endParaRPr>
          </a:p>
        </p:txBody>
      </p:sp>
      <p:pic>
        <p:nvPicPr>
          <p:cNvPr id="177" name="Google Shape;177;p33"/>
          <p:cNvPicPr preferRelativeResize="0"/>
          <p:nvPr/>
        </p:nvPicPr>
        <p:blipFill rotWithShape="1">
          <a:blip r:embed="rId3">
            <a:alphaModFix/>
          </a:blip>
          <a:srcRect b="0" l="19" r="9" t="0"/>
          <a:stretch/>
        </p:blipFill>
        <p:spPr>
          <a:xfrm>
            <a:off x="304800" y="417425"/>
            <a:ext cx="2330150" cy="4160300"/>
          </a:xfrm>
          <a:prstGeom prst="rect">
            <a:avLst/>
          </a:prstGeom>
          <a:noFill/>
          <a:ln>
            <a:noFill/>
          </a:ln>
        </p:spPr>
      </p:pic>
      <p:pic>
        <p:nvPicPr>
          <p:cNvPr id="178" name="Google Shape;178;p33"/>
          <p:cNvPicPr preferRelativeResize="0"/>
          <p:nvPr/>
        </p:nvPicPr>
        <p:blipFill rotWithShape="1">
          <a:blip r:embed="rId4">
            <a:alphaModFix/>
          </a:blip>
          <a:srcRect b="0" l="149" r="159" t="0"/>
          <a:stretch/>
        </p:blipFill>
        <p:spPr>
          <a:xfrm>
            <a:off x="2732950" y="417425"/>
            <a:ext cx="2330151" cy="41716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FFFF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